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E7153B-5546-4BAF-86FE-5AFE2C99B4E7}">
          <p14:sldIdLst>
            <p14:sldId id="287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Untitled Section" id="{295A5E53-047F-455A-A9D4-D964AFA119E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5" autoAdjust="0"/>
    <p:restoredTop sz="94660"/>
  </p:normalViewPr>
  <p:slideViewPr>
    <p:cSldViewPr>
      <p:cViewPr varScale="1">
        <p:scale>
          <a:sx n="84" d="100"/>
          <a:sy n="84" d="100"/>
        </p:scale>
        <p:origin x="146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3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4375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6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468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4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77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8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3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6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3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1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5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1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FFA69-4C9E-4A8D-A80F-73FB91E3FAAA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CC052A-4DF5-4675-ACD8-8E29958A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6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DaFMO66qiP9mzM&amp;tbnid=4hASI1emLHKK5M:&amp;ved=0CAgQjRwwAA&amp;url=http://seanlinnane.blogspot.com/2010/03/fellow-melburnian.html&amp;ei=_W8RUYD0M4rw0gGNz4DQDQ&amp;psig=AFQjCNHOUcHZhaBZoTgIvj83533LL0um7g&amp;ust=136018367789555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ay.com/" TargetMode="External"/><Relationship Id="rId2" Type="http://schemas.openxmlformats.org/officeDocument/2006/relationships/hyperlink" Target="http://forums.military.com/1/OpenTopic?a=cfrm&amp;amp;s=78919038&amp;amp;f=66119686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litary.com/Careers/Spouses/0,11754,77,00.html" TargetMode="External"/><Relationship Id="rId4" Type="http://schemas.openxmlformats.org/officeDocument/2006/relationships/hyperlink" Target="http://www.military.com/Finance/HomeBuying/0,11882,66,00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itary.com/Resources/ResourceFileView?file=Pay_Travel.htm" TargetMode="External"/><Relationship Id="rId2" Type="http://schemas.openxmlformats.org/officeDocument/2006/relationships/hyperlink" Target="http://www.usps.com/movers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tp.fedworld.gov/pub/irs-fill/f8822.pdf" TargetMode="External"/><Relationship Id="rId4" Type="http://schemas.openxmlformats.org/officeDocument/2006/relationships/hyperlink" Target="http://forums.military.com/1/OpenTopic?a=cfrm&amp;amp;s=78919038&amp;amp;f=66119686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s.com/movers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litary.com/Resources/ResourceFileView?file=Relocation_Damage_1840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PCS Prep checklist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292" name="Picture 4" descr="http://2.bp.blogspot.com/_femhrxbNtS0/S5mtRcN1zqI/AAAAAAAAEcw/4xzTsCuHDQw/s200/O-1_2D_LT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10668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568036"/>
              </p:ext>
            </p:extLst>
          </p:nvPr>
        </p:nvGraphicFramePr>
        <p:xfrm>
          <a:off x="228600" y="457200"/>
          <a:ext cx="8686800" cy="60206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5506"/>
                <a:gridCol w="694784"/>
                <a:gridCol w="2396510"/>
              </a:tblGrid>
              <a:tr h="4571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90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200" b="1" spc="-5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Do: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</a:rPr>
                        <a:t>3 Months Before Move</a:t>
                      </a:r>
                    </a:p>
                    <a:p>
                      <a:pPr marL="1877695" marR="183070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0" algn="ctr">
                        <a:lnSpc>
                          <a:spcPts val="121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6515" marR="0" algn="ctr">
                        <a:lnSpc>
                          <a:spcPts val="121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  <a:p>
                      <a:pPr marL="56515" marR="0" algn="ctr">
                        <a:lnSpc>
                          <a:spcPts val="121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4946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8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8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4734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u a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an act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-5" dirty="0" smtClean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15" dirty="0" smtClean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 smtClean="0">
                          <a:solidFill>
                            <a:srgbClr val="0070C0"/>
                          </a:solidFill>
                          <a:effectLst/>
                        </a:rPr>
                        <a:t>ce </a:t>
                      </a:r>
                      <a:r>
                        <a:rPr lang="en-US" sz="900" spc="5" dirty="0" smtClean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 dirty="0" smtClean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 dirty="0" smtClean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 spc="-5" dirty="0" smtClean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, mak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an app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tm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t f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a </a:t>
                      </a:r>
                    </a:p>
                    <a:p>
                      <a:pPr marL="3048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un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sess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ra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-20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. 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3738">
                <a:tc>
                  <a:txBody>
                    <a:bodyPr/>
                    <a:lstStyle/>
                    <a:p>
                      <a:pPr marL="30480" marR="0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9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9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9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-5" dirty="0" smtClean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15" dirty="0" smtClean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 smtClean="0">
                          <a:solidFill>
                            <a:srgbClr val="0070C0"/>
                          </a:solidFill>
                          <a:effectLst/>
                        </a:rPr>
                        <a:t>ce </a:t>
                      </a:r>
                      <a:r>
                        <a:rPr lang="en-US" sz="900" spc="5" dirty="0" smtClean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 dirty="0" smtClean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 dirty="0" smtClean="0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900" spc="-5" dirty="0" smtClean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900" spc="-8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wh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want</a:t>
                      </a:r>
                      <a:r>
                        <a:rPr lang="en-US" sz="9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TY</a:t>
                      </a:r>
                      <a:r>
                        <a:rPr lang="en-US" sz="9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9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nm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hand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274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Sta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sav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n-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mbu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rs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ab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ses</a:t>
                      </a:r>
                      <a:r>
                        <a:rPr lang="en-US" sz="900" spc="-1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614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ss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ov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rocess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overco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fear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900" spc="2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oca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8777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Sta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ann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9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614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fy y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but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dat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ght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8727">
                <a:tc>
                  <a:txBody>
                    <a:bodyPr/>
                    <a:lstStyle/>
                    <a:p>
                      <a:pPr marL="30480" marR="325755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pp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-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9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ecessary.</a:t>
                      </a:r>
                      <a:r>
                        <a:rPr lang="en-US" sz="9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9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ce,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9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sess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614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Sta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tax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ses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.,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cos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-m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hunt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ng)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8727">
                <a:tc>
                  <a:txBody>
                    <a:bodyPr/>
                    <a:lstStyle/>
                    <a:p>
                      <a:pPr marL="30480" marR="33274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Make</a:t>
                      </a:r>
                      <a:r>
                        <a:rPr lang="en-US" sz="9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1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ory</a:t>
                      </a:r>
                      <a:r>
                        <a:rPr lang="en-US" sz="9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9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ssess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-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9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va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(t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ake</a:t>
                      </a:r>
                      <a:r>
                        <a:rPr lang="en-US" sz="9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res</a:t>
                      </a:r>
                      <a:r>
                        <a:rPr lang="en-US" sz="9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eo</a:t>
                      </a:r>
                      <a:r>
                        <a:rPr lang="en-US" sz="9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tap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Ge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app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ant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412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St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z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erso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recor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cer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es,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wa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ant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es.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614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Mak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wh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fy c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cer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add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ress.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412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ub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/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gan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zat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that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kn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. 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oss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8766">
                <a:tc>
                  <a:txBody>
                    <a:bodyPr/>
                    <a:lstStyle/>
                    <a:p>
                      <a:pPr marL="30480" marR="21590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Ta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9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ecess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9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9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pt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nta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app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ntm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 spc="-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bt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recor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9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ow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forwar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 spc="-1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614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Po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Att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ey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Le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Auth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z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aw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up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oresee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rc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ces</a:t>
                      </a:r>
                      <a:r>
                        <a:rPr lang="en-US" sz="9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614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Go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ugh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ose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rawers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sor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ugh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way 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9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614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Make s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re a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st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kers from prev</a:t>
                      </a:r>
                      <a:r>
                        <a:rPr lang="en-US" sz="900" spc="2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moves </a:t>
                      </a:r>
                      <a:r>
                        <a:rPr lang="en-US" sz="900" spc="10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ave bee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removed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re.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274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any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900" spc="15" dirty="0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pu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rc</a:t>
                      </a:r>
                      <a:r>
                        <a:rPr lang="en-US" sz="900" spc="5" dirty="0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900" spc="-5" dirty="0">
                          <a:solidFill>
                            <a:srgbClr val="0070C0"/>
                          </a:solidFill>
                          <a:effectLst/>
                        </a:rPr>
                        <a:t>es.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3450"/>
              </p:ext>
            </p:extLst>
          </p:nvPr>
        </p:nvGraphicFramePr>
        <p:xfrm>
          <a:off x="381000" y="304800"/>
          <a:ext cx="8381998" cy="6408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756"/>
                <a:gridCol w="680376"/>
                <a:gridCol w="2149866"/>
              </a:tblGrid>
              <a:tr h="43266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800" baseline="0" dirty="0" smtClean="0">
                          <a:effectLst/>
                        </a:rPr>
                        <a:t>                            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200" b="1" spc="-5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Do:</a:t>
                      </a:r>
                      <a:r>
                        <a:rPr lang="en-US" sz="1200" b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2 Months Before PCS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marR="0" algn="ctr">
                        <a:lnSpc>
                          <a:spcPts val="121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48895" marR="0" algn="ctr">
                        <a:lnSpc>
                          <a:spcPts val="121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645795" marR="5924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2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2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943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Sta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umab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007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"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"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what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tak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what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891">
                <a:tc>
                  <a:txBody>
                    <a:bodyPr/>
                    <a:lstStyle/>
                    <a:p>
                      <a:pPr marL="30480" marR="0" algn="just">
                        <a:lnSpc>
                          <a:spcPct val="97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10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ugh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Milit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ar</a:t>
                      </a:r>
                      <a:r>
                        <a:rPr lang="en-US" sz="1000" u="sng" spc="-35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y</a:t>
                      </a:r>
                      <a:r>
                        <a:rPr lang="en-US" sz="1000" u="sng" spc="-3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 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c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om</a:t>
                      </a:r>
                      <a:r>
                        <a:rPr lang="en-US" sz="1000" u="sng" spc="-25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 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Cl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a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ssi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f</a:t>
                      </a:r>
                      <a:r>
                        <a:rPr lang="en-US" sz="1000" u="sng" spc="5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i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e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ds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rke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as 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3"/>
                        </a:rPr>
                        <a:t>eBa</a:t>
                      </a:r>
                      <a:r>
                        <a:rPr lang="en-US" sz="1000" u="sng" spc="-35">
                          <a:solidFill>
                            <a:srgbClr val="0070C0"/>
                          </a:solidFill>
                          <a:effectLst/>
                          <a:hlinkClick r:id="rId3"/>
                        </a:rPr>
                        <a:t>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14668">
                <a:tc>
                  <a:txBody>
                    <a:bodyPr/>
                    <a:lstStyle/>
                    <a:p>
                      <a:pPr marL="30480" marR="46990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bu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oose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soo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oss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e,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ang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dat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buy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rocess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 s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Milit</a:t>
                      </a:r>
                      <a:r>
                        <a:rPr lang="en-US" sz="1000" u="sng" spc="-5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ar</a:t>
                      </a:r>
                      <a:r>
                        <a:rPr lang="en-US" sz="1000" u="sng" spc="-35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y</a:t>
                      </a:r>
                      <a:r>
                        <a:rPr lang="en-US" sz="1000" u="sng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 </a:t>
                      </a:r>
                      <a:r>
                        <a:rPr lang="en-US" sz="1000" u="sng" spc="-5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c</a:t>
                      </a:r>
                      <a:r>
                        <a:rPr lang="en-US" sz="1000" u="sng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om Hom</a:t>
                      </a:r>
                      <a:r>
                        <a:rPr lang="en-US" sz="1000" u="sng" spc="-5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e</a:t>
                      </a:r>
                      <a:r>
                        <a:rPr lang="en-US" sz="1000" u="sng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 </a:t>
                      </a:r>
                      <a:r>
                        <a:rPr lang="en-US" sz="1000" u="sng" spc="-10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B</a:t>
                      </a:r>
                      <a:r>
                        <a:rPr lang="en-US" sz="1000" u="sng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u</a:t>
                      </a:r>
                      <a:r>
                        <a:rPr lang="en-US" sz="1000" u="sng" spc="-35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y</a:t>
                      </a:r>
                      <a:r>
                        <a:rPr lang="en-US" sz="1000" u="sng" spc="5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i</a:t>
                      </a:r>
                      <a:r>
                        <a:rPr lang="en-US" sz="1000" u="sng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n</a:t>
                      </a:r>
                      <a:r>
                        <a:rPr lang="en-US" sz="1000" u="sng" spc="-10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g</a:t>
                      </a:r>
                      <a:r>
                        <a:rPr lang="en-US" sz="1000" u="sng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 Guid</a:t>
                      </a:r>
                      <a:r>
                        <a:rPr lang="en-US" sz="1000" u="sng" spc="-5" dirty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4013">
                <a:tc>
                  <a:txBody>
                    <a:bodyPr/>
                    <a:lstStyle/>
                    <a:p>
                      <a:pPr marL="30480" marR="12065">
                        <a:lnSpc>
                          <a:spcPct val="98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/h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nat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6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so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updat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/h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ore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see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 </a:t>
                      </a:r>
                      <a:r>
                        <a:rPr lang="en-US" sz="1000" u="sng" spc="0" dirty="0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Spouse Career channel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1711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007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007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 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 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tak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 vacat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way 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add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mak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vat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ns as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as 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1711">
                <a:tc>
                  <a:txBody>
                    <a:bodyPr/>
                    <a:lstStyle/>
                    <a:p>
                      <a:pPr marL="30480" marR="211455" algn="just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aut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that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rs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w.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007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ntact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mpany ab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 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aut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(s), 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gh-va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1711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ce,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ow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ght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1711">
                <a:tc>
                  <a:txBody>
                    <a:bodyPr/>
                    <a:lstStyle/>
                    <a:p>
                      <a:pPr marL="30480" marR="1016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by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t,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that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nat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Ge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recor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240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ose 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acco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1711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ssa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up an account and a safe 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 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 at a bank at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096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z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sor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1711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maj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007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nta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 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 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6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944572"/>
              </p:ext>
            </p:extLst>
          </p:nvPr>
        </p:nvGraphicFramePr>
        <p:xfrm>
          <a:off x="228600" y="152399"/>
          <a:ext cx="8763000" cy="6811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133"/>
                <a:gridCol w="665295"/>
                <a:gridCol w="2382572"/>
              </a:tblGrid>
              <a:tr h="457795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200" b="1" spc="-5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Do: 1 Month Before PCS 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marR="0" algn="ctr">
                        <a:lnSpc>
                          <a:spcPts val="121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48895" marR="0" algn="ctr">
                        <a:lnSpc>
                          <a:spcPts val="121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760095" marR="70866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200" b="1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200" b="1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2919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 algn="l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0562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ng/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3546">
                <a:tc>
                  <a:txBody>
                    <a:bodyPr/>
                    <a:lstStyle/>
                    <a:p>
                      <a:pPr marL="30480" marR="78105" algn="l">
                        <a:lnSpc>
                          <a:spcPct val="99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car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ce.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so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MoversNe</a:t>
                      </a:r>
                      <a:r>
                        <a:rPr lang="en-US" sz="1000" u="sng" spc="5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k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5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5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0562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'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bta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4645">
                <a:tc>
                  <a:txBody>
                    <a:bodyPr/>
                    <a:lstStyle/>
                    <a:p>
                      <a:pPr marL="30480" marR="289560" algn="l">
                        <a:lnSpc>
                          <a:spcPct val="99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'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adv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uns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g.</a:t>
                      </a:r>
                      <a:r>
                        <a:rPr lang="en-US" sz="1000" spc="-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act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duty,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3"/>
                        </a:rPr>
                        <a:t>Travel</a:t>
                      </a:r>
                      <a:r>
                        <a:rPr lang="en-US" sz="1000" u="sng" spc="-35">
                          <a:solidFill>
                            <a:srgbClr val="0070C0"/>
                          </a:solidFill>
                          <a:effectLst/>
                          <a:hlinkClick r:id="rId3"/>
                        </a:rPr>
                        <a:t> 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3"/>
                        </a:rPr>
                        <a:t>and</a:t>
                      </a:r>
                      <a:r>
                        <a:rPr lang="en-US" sz="1000" u="sng" spc="-20">
                          <a:solidFill>
                            <a:srgbClr val="0070C0"/>
                          </a:solidFill>
                          <a:effectLst/>
                          <a:hlinkClick r:id="rId3"/>
                        </a:rPr>
                        <a:t> 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3"/>
                        </a:rPr>
                        <a:t>Transportation</a:t>
                      </a:r>
                      <a:r>
                        <a:rPr lang="en-US" sz="1000" u="sng" spc="-75">
                          <a:solidFill>
                            <a:srgbClr val="0070C0"/>
                          </a:solidFill>
                          <a:effectLst/>
                          <a:hlinkClick r:id="rId3"/>
                        </a:rPr>
                        <a:t> 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3"/>
                        </a:rPr>
                        <a:t>Allowances</a:t>
                      </a:r>
                      <a:r>
                        <a:rPr lang="en-US" sz="1000" spc="-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4645">
                <a:tc>
                  <a:txBody>
                    <a:bodyPr/>
                    <a:lstStyle/>
                    <a:p>
                      <a:pPr marL="30480" marR="216535" algn="l">
                        <a:lnSpc>
                          <a:spcPct val="99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Ge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unwant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und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ugh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Milit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ar</a:t>
                      </a:r>
                      <a:r>
                        <a:rPr lang="en-US" sz="1000" u="sng" spc="-35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y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 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c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om</a:t>
                      </a:r>
                      <a:r>
                        <a:rPr lang="en-US" sz="1000" u="sng" spc="-25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 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Cl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a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ssi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f</a:t>
                      </a:r>
                      <a:r>
                        <a:rPr lang="en-US" sz="1000" u="sng" spc="5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i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e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4"/>
                        </a:rPr>
                        <a:t>ds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y.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rece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nat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tax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oses.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2919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's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recor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 algn="l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roce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recor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ew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2523">
                <a:tc>
                  <a:txBody>
                    <a:bodyPr/>
                    <a:lstStyle/>
                    <a:p>
                      <a:pPr marL="30480" marR="365125" algn="l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sfer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z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2919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t-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 algn="l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-ta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're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2919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oye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arra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 algn="l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tax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8974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2919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that 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th,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and auto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up 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dat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and </a:t>
                      </a:r>
                    </a:p>
                    <a:p>
                      <a:pPr marL="30480" marR="0" algn="l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ew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ress.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8974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ooks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orro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2919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 algn="l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410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numb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tant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7302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u="sng" spc="-30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I</a:t>
                      </a:r>
                      <a:r>
                        <a:rPr lang="en-US" sz="1000" u="sng" spc="5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RS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 </a:t>
                      </a:r>
                      <a:r>
                        <a:rPr lang="en-US" sz="1000" u="sng" spc="5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in</a:t>
                      </a:r>
                      <a:r>
                        <a:rPr lang="en-US" sz="1000" u="sng" spc="0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 </a:t>
                      </a:r>
                      <a:r>
                        <a:rPr lang="en-US" sz="1000" u="sng" spc="5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P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DF</a:t>
                      </a:r>
                      <a:r>
                        <a:rPr lang="en-US" sz="1000" u="none" strike="noStrike" spc="0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for</a:t>
                      </a:r>
                      <a:r>
                        <a:rPr lang="en-US" sz="1000" u="sng" spc="5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m</a:t>
                      </a:r>
                      <a:r>
                        <a:rPr lang="en-US" sz="1000" u="sng" spc="-5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a</a:t>
                      </a:r>
                      <a:r>
                        <a:rPr lang="en-US" sz="1000" u="sng" spc="5">
                          <a:solidFill>
                            <a:srgbClr val="0070C0"/>
                          </a:solidFill>
                          <a:effectLst/>
                          <a:hlinkClick r:id="rId5"/>
                        </a:rPr>
                        <a:t>t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410">
                <a:tc>
                  <a:txBody>
                    <a:bodyPr/>
                    <a:lstStyle/>
                    <a:p>
                      <a:pPr marL="30480" marR="0" algn="l">
                        <a:lnSpc>
                          <a:spcPct val="11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app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0480" marR="90805" algn="l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ty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ces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add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5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wat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pap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6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magaz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5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ub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scr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5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10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ve,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ub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scr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7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serv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.e.,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er,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0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ery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ecessary.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ace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und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5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5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33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 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1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55660"/>
              </p:ext>
            </p:extLst>
          </p:nvPr>
        </p:nvGraphicFramePr>
        <p:xfrm>
          <a:off x="228600" y="228604"/>
          <a:ext cx="8610599" cy="6322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3167"/>
                <a:gridCol w="698933"/>
                <a:gridCol w="2208499"/>
              </a:tblGrid>
              <a:tr h="4571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200" b="1" spc="-5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Do: 3 Weeks</a:t>
                      </a:r>
                      <a:r>
                        <a:rPr lang="en-US" sz="1200" b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Before PCS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marR="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895" marR="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645795" marR="5924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000" b="1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b="1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b="1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1998">
                <a:tc>
                  <a:txBody>
                    <a:bodyPr/>
                    <a:lstStyle/>
                    <a:p>
                      <a:pPr marL="30480" marR="7874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dut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ay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recer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Bas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owa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Q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Q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- off 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PC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5759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-up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922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D ca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 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k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upd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ecessary.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4873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car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ew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orary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9499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roker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add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922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bank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saf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refere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5759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922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serv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93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93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any 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 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ng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1022">
                <a:tc>
                  <a:txBody>
                    <a:bodyPr/>
                    <a:lstStyle/>
                    <a:p>
                      <a:pPr marL="30480" marR="269875">
                        <a:lnSpc>
                          <a:spcPct val="97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ress</a:t>
                      </a:r>
                      <a:r>
                        <a:rPr lang="en-US" sz="1000" spc="-9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car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ce,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fr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s,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magaz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6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wn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 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u="sng" dirty="0" err="1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MoversNe</a:t>
                      </a:r>
                      <a:r>
                        <a:rPr lang="en-US" sz="1000" u="sng" spc="5" dirty="0" err="1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9499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ave 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 free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z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er 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922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Perso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Pro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PP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93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and 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d; 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ast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app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5759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5931">
                <a:tc>
                  <a:txBody>
                    <a:bodyPr/>
                    <a:lstStyle/>
                    <a:p>
                      <a:pPr marL="30480" marR="3175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ck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up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cessary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escr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 spc="-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escr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Pa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ak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58388">
                <a:tc>
                  <a:txBody>
                    <a:bodyPr/>
                    <a:lstStyle/>
                    <a:p>
                      <a:pPr marL="30480" marR="73025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 dirty="0" smtClean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dirty="0" smtClean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 dirty="0" smtClean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 smtClean="0">
                          <a:solidFill>
                            <a:srgbClr val="0070C0"/>
                          </a:solidFill>
                          <a:effectLst/>
                        </a:rPr>
                        <a:t>ce </a:t>
                      </a:r>
                      <a:r>
                        <a:rPr lang="en-US" sz="1000" spc="5" dirty="0" smtClean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 smtClean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 smtClean="0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-5" dirty="0" smtClean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8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ak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ght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wan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ces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6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 smtClean="0">
                          <a:solidFill>
                            <a:srgbClr val="0070C0"/>
                          </a:solidFill>
                          <a:effectLst/>
                        </a:rPr>
                        <a:t>professional</a:t>
                      </a:r>
                      <a:r>
                        <a:rPr lang="en-US" sz="100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pap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PBP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&amp;E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5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ese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gh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pp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ory.</a:t>
                      </a:r>
                      <a:r>
                        <a:rPr lang="en-US" sz="1000" spc="-5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ke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ckers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ese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6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--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ght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unt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ght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7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3150"/>
              </p:ext>
            </p:extLst>
          </p:nvPr>
        </p:nvGraphicFramePr>
        <p:xfrm>
          <a:off x="152402" y="228599"/>
          <a:ext cx="8762999" cy="6329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3201"/>
                <a:gridCol w="735849"/>
                <a:gridCol w="2173949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200" b="1" spc="-5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Do:</a:t>
                      </a:r>
                      <a:r>
                        <a:rPr lang="en-US" sz="1200" b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1 Week Before Your PCS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marR="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48895" marR="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588010" marR="536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200" b="1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200" b="1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188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 saf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ty 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 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 hav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2760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bun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z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--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roke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.e.,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4441">
                <a:tc>
                  <a:txBody>
                    <a:bodyPr/>
                    <a:lstStyle/>
                    <a:p>
                      <a:pPr marL="30480" marR="168275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Mak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1380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ve wa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accessor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es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as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ery 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es,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racks.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1380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 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ath sta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ways, att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cs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any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f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188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oses.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6945">
                <a:tc>
                  <a:txBody>
                    <a:bodyPr/>
                    <a:lstStyle/>
                    <a:p>
                      <a:pPr marL="30480" marR="66675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ark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2961">
                <a:tc>
                  <a:txBody>
                    <a:bodyPr/>
                    <a:lstStyle/>
                    <a:p>
                      <a:pPr marL="30480" marR="33655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ose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as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reworks,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s,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eros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ammun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5329">
                <a:tc>
                  <a:txBody>
                    <a:bodyPr/>
                    <a:lstStyle/>
                    <a:p>
                      <a:pPr marL="30480" marR="59690" algn="just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tank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1380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sse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ay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ty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54812">
                <a:tc>
                  <a:txBody>
                    <a:bodyPr/>
                    <a:lstStyle/>
                    <a:p>
                      <a:pPr marL="30480" marR="47625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sasse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as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ereos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overs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m)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rse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f,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5329">
                <a:tc>
                  <a:txBody>
                    <a:bodyPr/>
                    <a:lstStyle/>
                    <a:p>
                      <a:pPr marL="30480" marR="355600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mput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"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k"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mput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sys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sks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cases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efore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car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7036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that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1380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067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mat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ck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ad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2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85379"/>
              </p:ext>
            </p:extLst>
          </p:nvPr>
        </p:nvGraphicFramePr>
        <p:xfrm>
          <a:off x="304801" y="457200"/>
          <a:ext cx="8610600" cy="6352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6631"/>
                <a:gridCol w="718031"/>
                <a:gridCol w="2135938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1991995" marR="199834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4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200" b="1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200" b="1" spc="-45" dirty="0" smtClean="0">
                          <a:solidFill>
                            <a:srgbClr val="0070C0"/>
                          </a:solidFill>
                          <a:effectLst/>
                        </a:rPr>
                        <a:t>Do: Final</a:t>
                      </a:r>
                      <a:r>
                        <a:rPr lang="en-US" sz="1200" b="1" spc="-45" baseline="0" dirty="0" smtClean="0">
                          <a:solidFill>
                            <a:srgbClr val="0070C0"/>
                          </a:solidFill>
                          <a:effectLst/>
                        </a:rPr>
                        <a:t> Days Before Move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marR="26670" indent="-9525" algn="ctr">
                        <a:lnSpc>
                          <a:spcPct val="103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endParaRPr lang="en-US" sz="1200" b="1" spc="5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70485" marR="26670" indent="-9525" algn="ctr">
                        <a:lnSpc>
                          <a:spcPct val="103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 smtClean="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591820" marR="5835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>
                          <a:solidFill>
                            <a:srgbClr val="0070C0"/>
                          </a:solidFill>
                          <a:effectLst/>
                        </a:rPr>
                        <a:t>Notes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4034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Separat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item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1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packed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includin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suitcases.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4454">
                <a:tc>
                  <a:txBody>
                    <a:bodyPr/>
                    <a:lstStyle/>
                    <a:p>
                      <a:pPr marL="33020" marR="245110">
                        <a:lnSpc>
                          <a:spcPct val="103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Shi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7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"unaccompanie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9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baggage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"</a:t>
                      </a:r>
                      <a:r>
                        <a:rPr lang="en-US" sz="1000" spc="1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item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8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tha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7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wil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6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hel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7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6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6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up</a:t>
                      </a:r>
                      <a:r>
                        <a:rPr lang="en-US" sz="1000" spc="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housekeepin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7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6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9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8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address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suc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9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6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linens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1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dishes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1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etc.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1396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Keep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household</a:t>
                      </a:r>
                      <a:r>
                        <a:rPr lang="en-US" sz="1000" spc="1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inventory</a:t>
                      </a:r>
                      <a:r>
                        <a:rPr lang="en-US" sz="1000" spc="1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list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on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hand,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carry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it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with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1816">
                <a:tc>
                  <a:txBody>
                    <a:bodyPr/>
                    <a:lstStyle/>
                    <a:p>
                      <a:pPr marL="33020" marR="83820">
                        <a:lnSpc>
                          <a:spcPct val="11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Mak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complet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inventory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all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the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boxes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will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move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your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ne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locatio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 spc="1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nee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chec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late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afte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mov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in.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7381">
                <a:tc>
                  <a:txBody>
                    <a:bodyPr/>
                    <a:lstStyle/>
                    <a:p>
                      <a:pPr marL="33020" marR="130810">
                        <a:lnSpc>
                          <a:spcPct val="103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Attac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colore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sticker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boxe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correspon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wit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room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in</a:t>
                      </a:r>
                      <a:r>
                        <a:rPr lang="en-US" sz="1000" spc="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your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new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home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where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want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your</a:t>
                      </a:r>
                      <a:r>
                        <a:rPr lang="en-US" sz="1000" spc="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boxes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go.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If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using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3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prepar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colo</a:t>
                      </a:r>
                      <a:r>
                        <a:rPr lang="en-US" sz="1000" spc="-7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coded</a:t>
                      </a:r>
                      <a:r>
                        <a:rPr lang="en-US" sz="1000" spc="1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map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your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new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house,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so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they'll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kno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exactl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1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wher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0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tak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belongings.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4454">
                <a:tc>
                  <a:txBody>
                    <a:bodyPr/>
                    <a:lstStyle/>
                    <a:p>
                      <a:pPr marL="33020" marR="196850">
                        <a:lnSpc>
                          <a:spcPct val="103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Secur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cash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jewelry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importan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documents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1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checkbook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other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valuable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items,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carry</a:t>
                      </a:r>
                      <a:r>
                        <a:rPr lang="en-US" sz="1000" spc="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them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yourself.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1816">
                <a:tc>
                  <a:txBody>
                    <a:bodyPr/>
                    <a:lstStyle/>
                    <a:p>
                      <a:pPr marL="33020" marR="188595">
                        <a:lnSpc>
                          <a:spcPct val="103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If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renting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tru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other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vehicle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your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move,</a:t>
                      </a:r>
                      <a:r>
                        <a:rPr lang="en-US" sz="1000" spc="10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check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it</a:t>
                      </a:r>
                      <a:r>
                        <a:rPr lang="en-US" sz="1000" spc="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ove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mak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sur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everythin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runnin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properly.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4454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Accuratel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1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not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conditio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belongings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1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anythin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marked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"scratched,</a:t>
                      </a:r>
                      <a:r>
                        <a:rPr lang="en-US" sz="1000" spc="1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dented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soiled,"</a:t>
                      </a:r>
                      <a:r>
                        <a:rPr lang="en-US" sz="1000" spc="1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note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the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location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the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problem.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1396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If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leasing</a:t>
                      </a:r>
                      <a:r>
                        <a:rPr lang="en-US" sz="1000" spc="10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7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hone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0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phon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company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1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retur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them.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4034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Confirm</a:t>
                      </a:r>
                      <a:r>
                        <a:rPr lang="en-US" sz="1000" spc="1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child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care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pet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arrangements</a:t>
                      </a:r>
                      <a:r>
                        <a:rPr lang="en-US" sz="1000" spc="1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if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necessary.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55162">
                <a:tc>
                  <a:txBody>
                    <a:bodyPr/>
                    <a:lstStyle/>
                    <a:p>
                      <a:pPr marL="33020" marR="99695">
                        <a:lnSpc>
                          <a:spcPct val="103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Clea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refrigerato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freezer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1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dr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the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8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day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with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doors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propped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open.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If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have</a:t>
                      </a:r>
                      <a:r>
                        <a:rPr lang="en-US" sz="1000" spc="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children</a:t>
                      </a:r>
                      <a:r>
                        <a:rPr lang="en-US" sz="1000" spc="1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pets,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block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the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doors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accidenta</a:t>
                      </a:r>
                      <a:r>
                        <a:rPr lang="en-US" sz="1000" spc="-6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1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closing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10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avoi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must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odors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plac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several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charcoa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briquette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stockin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soc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bot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freeze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0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refrigerator.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1396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Discar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partl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cans/container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2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substance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tha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leak.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4454">
                <a:tc>
                  <a:txBody>
                    <a:bodyPr/>
                    <a:lstStyle/>
                    <a:p>
                      <a:pPr marL="33020" marR="245745">
                        <a:lnSpc>
                          <a:spcPct val="103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Carefully</a:t>
                      </a:r>
                      <a:r>
                        <a:rPr lang="en-US" sz="1000" spc="1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tape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place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in</a:t>
                      </a:r>
                      <a:r>
                        <a:rPr lang="en-US" sz="1000" spc="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individual</a:t>
                      </a:r>
                      <a:r>
                        <a:rPr lang="en-US" sz="1000" spc="1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waterproof</a:t>
                      </a:r>
                      <a:r>
                        <a:rPr lang="en-US" sz="1000" spc="1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bags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jar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liquid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plan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take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with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4034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Remove</a:t>
                      </a:r>
                      <a:r>
                        <a:rPr lang="en-US" sz="1000" spc="1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outside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TV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radio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antennas.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6673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Remov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ai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conditioner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windows.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6673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Remov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picture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mirror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9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walls.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9599">
                <a:tc>
                  <a:txBody>
                    <a:bodyPr/>
                    <a:lstStyle/>
                    <a:p>
                      <a:pPr marL="33020" marR="149860">
                        <a:lnSpc>
                          <a:spcPct val="103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hav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cloc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wit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pendulum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1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remov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pendulum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1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spc="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on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base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housing,</a:t>
                      </a:r>
                      <a:r>
                        <a:rPr lang="en-US" sz="1000" spc="1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r>
                        <a:rPr lang="en-US" sz="1000" spc="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may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need</a:t>
                      </a:r>
                      <a:r>
                        <a:rPr lang="en-US" sz="1000" spc="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000" spc="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call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your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local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personal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property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shipping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office</a:t>
                      </a:r>
                      <a:r>
                        <a:rPr lang="en-US" sz="1000" spc="9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permission</a:t>
                      </a:r>
                      <a:r>
                        <a:rPr lang="en-US" sz="1000" spc="1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first.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4454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Disconnec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ga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electrica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1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appliance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8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 spc="1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movin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companie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require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perfor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disconnect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reconnections.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9729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Remov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al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ligh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bulb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lamps.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8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944540"/>
              </p:ext>
            </p:extLst>
          </p:nvPr>
        </p:nvGraphicFramePr>
        <p:xfrm>
          <a:off x="152400" y="228601"/>
          <a:ext cx="8762999" cy="657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8182"/>
                <a:gridCol w="688343"/>
                <a:gridCol w="2316474"/>
              </a:tblGrid>
              <a:tr h="605133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2091055" marR="2044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200" b="1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200" b="1" smtClean="0">
                          <a:solidFill>
                            <a:srgbClr val="0070C0"/>
                          </a:solidFill>
                          <a:effectLst/>
                        </a:rPr>
                        <a:t>Do:  Moving Day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marR="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Check </a:t>
                      </a:r>
                      <a:r>
                        <a:rPr lang="en-US" sz="1200" b="1" spc="5" dirty="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hen Done 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702310" marR="6508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200" b="1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200" b="1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9715">
                <a:tc>
                  <a:txBody>
                    <a:bodyPr/>
                    <a:lstStyle/>
                    <a:p>
                      <a:pPr marL="30480" marR="132715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Ge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up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overs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ve.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Do</a:t>
                      </a:r>
                      <a:r>
                        <a:rPr lang="en-US" sz="1000" spc="1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not</a:t>
                      </a:r>
                      <a:r>
                        <a:rPr lang="en-US" sz="1000" spc="1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rty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Tak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051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Have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coffee,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ks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acks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rse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ckers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h)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T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ay ..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051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Be 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re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yo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or so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e ass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yo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ve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--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oves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10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rs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9715">
                <a:tc>
                  <a:txBody>
                    <a:bodyPr/>
                    <a:lstStyle/>
                    <a:p>
                      <a:pPr marL="30480" marR="27305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Make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s,</a:t>
                      </a:r>
                      <a:r>
                        <a:rPr lang="en-US" sz="1000" spc="-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eck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ook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Do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no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ship jewelr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y.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6193">
                <a:tc>
                  <a:txBody>
                    <a:bodyPr/>
                    <a:lstStyle/>
                    <a:p>
                      <a:pPr marL="30480" marR="437515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Ge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efore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overs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ve.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ecess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ry,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sk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ghb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051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 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aw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att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8549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 ma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handy 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mak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 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0628">
                <a:tc>
                  <a:txBody>
                    <a:bodyPr/>
                    <a:lstStyle/>
                    <a:p>
                      <a:pPr marL="30480" marR="287020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 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hand-ca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 any 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u, 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ma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 "D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NOT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E"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051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a 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"bas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"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 day (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., 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pap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upp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6193">
                <a:tc>
                  <a:txBody>
                    <a:bodyPr/>
                    <a:lstStyle/>
                    <a:p>
                      <a:pPr marL="30480" marR="149860" algn="just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fy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1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6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Do</a:t>
                      </a:r>
                      <a:r>
                        <a:rPr lang="en-US" sz="1000" spc="10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not</a:t>
                      </a:r>
                      <a:r>
                        <a:rPr lang="en-US" sz="1000" spc="2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ccept</a:t>
                      </a:r>
                      <a:r>
                        <a:rPr lang="en-US" sz="1000" spc="3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"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"</a:t>
                      </a:r>
                      <a:r>
                        <a:rPr lang="en-US" sz="1000" spc="-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va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051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xa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rece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 </a:t>
                      </a:r>
                      <a:r>
                        <a:rPr lang="en-US" sz="6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0628">
                <a:tc>
                  <a:txBody>
                    <a:bodyPr/>
                    <a:lstStyle/>
                    <a:p>
                      <a:pPr marL="30480" marR="304800">
                        <a:lnSpc>
                          <a:spcPts val="121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"scra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"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42290">
                <a:tc>
                  <a:txBody>
                    <a:bodyPr/>
                    <a:lstStyle/>
                    <a:p>
                      <a:pPr marL="30480" marR="5080">
                        <a:lnSpc>
                          <a:spcPct val="99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BL,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DD-619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NUS),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Ho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Goo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ckers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efore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ey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ce.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ory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every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y.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py 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recor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nd-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rry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6193">
                <a:tc>
                  <a:txBody>
                    <a:bodyPr/>
                    <a:lstStyle/>
                    <a:p>
                      <a:pPr marL="30480" marR="69850">
                        <a:lnSpc>
                          <a:spcPct val="9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eck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before </a:t>
                      </a:r>
                      <a:r>
                        <a:rPr lang="en-US" sz="1000" spc="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pack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mak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that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he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pac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required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return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the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residence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after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they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have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been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release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051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Le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keys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ghb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5363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ecks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ck,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ugh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cover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serv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ex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093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nd-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 f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nan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nta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recor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 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 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36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92230"/>
              </p:ext>
            </p:extLst>
          </p:nvPr>
        </p:nvGraphicFramePr>
        <p:xfrm>
          <a:off x="152401" y="152400"/>
          <a:ext cx="8763000" cy="6466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2649"/>
                <a:gridCol w="699634"/>
                <a:gridCol w="2210717"/>
              </a:tblGrid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n-US" sz="1200" b="1" spc="-5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Do: The Arrival 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marR="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48895" marR="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48895" marR="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marL="645795" marR="5924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No</a:t>
                      </a:r>
                      <a:r>
                        <a:rPr lang="en-US" sz="1200" b="1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200" b="1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83126">
                <a:tc>
                  <a:txBody>
                    <a:bodyPr/>
                    <a:lstStyle/>
                    <a:p>
                      <a:pPr marL="30480" marR="41275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8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ill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numb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po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on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3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dut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tat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as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soo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as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numb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0385">
                <a:tc>
                  <a:txBody>
                    <a:bodyPr/>
                    <a:lstStyle/>
                    <a:p>
                      <a:pPr marL="30480" marR="34925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serv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8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7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eho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oods</a:t>
                      </a:r>
                      <a:r>
                        <a:rPr lang="en-US" sz="1000" spc="3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Off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ce, </a:t>
                      </a:r>
                      <a:r>
                        <a:rPr lang="en-US" sz="1000" spc="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cont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ct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them</a:t>
                      </a:r>
                      <a:r>
                        <a:rPr lang="en-US" sz="1000" spc="23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erso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0870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117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ght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ove,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and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117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 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ng 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 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stat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st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and g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t a 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 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soo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as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oss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848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117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serv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es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as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ors,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117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va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d-t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901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overs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ve,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eck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ory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ag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--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8488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il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oo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117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serv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es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as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ors, </a:t>
                      </a:r>
                    </a:p>
                    <a:p>
                      <a:pPr marL="30480" marR="0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9015">
                <a:tc>
                  <a:txBody>
                    <a:bodyPr/>
                    <a:lstStyle/>
                    <a:p>
                      <a:pPr marL="30480" marR="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Kn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w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w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tu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over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30480" marR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qu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51755">
                <a:tc>
                  <a:txBody>
                    <a:bodyPr/>
                    <a:lstStyle/>
                    <a:p>
                      <a:pPr marL="30480" marR="10160">
                        <a:lnSpc>
                          <a:spcPct val="115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At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ery,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1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sse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6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sse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7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by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1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add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-1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hav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yth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unpa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5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w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pa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ck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mat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25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res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un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ess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y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ec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ll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y wa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>
                          <a:solidFill>
                            <a:srgbClr val="0070C0"/>
                          </a:solidFill>
                          <a:effectLst/>
                        </a:rPr>
                        <a:t>ce.</a:t>
                      </a:r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14312">
                <a:tc>
                  <a:txBody>
                    <a:bodyPr/>
                    <a:lstStyle/>
                    <a:p>
                      <a:pPr marL="30480" marR="42545">
                        <a:lnSpc>
                          <a:spcPct val="99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5" dirty="0" err="1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dirty="0" err="1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15" dirty="0" err="1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 err="1">
                          <a:solidFill>
                            <a:srgbClr val="0070C0"/>
                          </a:solidFill>
                          <a:effectLst/>
                        </a:rPr>
                        <a:t>ce</a:t>
                      </a:r>
                      <a:r>
                        <a:rPr lang="en-US" sz="1000" spc="5" dirty="0" err="1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 err="1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 err="1">
                          <a:solidFill>
                            <a:srgbClr val="0070C0"/>
                          </a:solidFill>
                          <a:effectLst/>
                        </a:rPr>
                        <a:t>mb</a:t>
                      </a:r>
                      <a:r>
                        <a:rPr lang="en-US" sz="1000" spc="-5" dirty="0" err="1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8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ili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ak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ove,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nd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scover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yo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ng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hav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damag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mu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ese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DD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1840. Y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-4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that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ree</a:t>
                      </a:r>
                      <a:r>
                        <a:rPr lang="en-US" sz="1000" spc="-3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p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es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rece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en-US" sz="1000" spc="-5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recor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of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oss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g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e.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add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na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oss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or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damag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sco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2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ca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rr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ha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-2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mp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li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y</a:t>
                      </a:r>
                      <a:r>
                        <a:rPr lang="en-US" sz="1000" spc="-4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3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b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-15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th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erse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s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f</a:t>
                      </a:r>
                      <a:r>
                        <a:rPr lang="en-US" sz="1000" spc="-1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u="sng" spc="0" dirty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DD </a:t>
                      </a:r>
                      <a:r>
                        <a:rPr lang="en-US" sz="1000" u="sng" spc="-5" dirty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F</a:t>
                      </a:r>
                      <a:r>
                        <a:rPr lang="en-US" sz="1000" u="sng" spc="0" dirty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orm 1840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, w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rgbClr val="0070C0"/>
                          </a:solidFill>
                          <a:effectLst/>
                        </a:rPr>
                        <a:t>h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1000" spc="-5" dirty="0"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000" u="sng" dirty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DD </a:t>
                      </a:r>
                      <a:r>
                        <a:rPr lang="en-US" sz="1000" u="sng" spc="-5" dirty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F</a:t>
                      </a:r>
                      <a:r>
                        <a:rPr lang="en-US" sz="1000" u="sng" dirty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orm 1840</a:t>
                      </a:r>
                      <a:r>
                        <a:rPr lang="en-US" sz="1000" u="sng" spc="5" dirty="0">
                          <a:solidFill>
                            <a:srgbClr val="0070C0"/>
                          </a:solidFill>
                          <a:effectLst/>
                          <a:hlinkClick r:id="rId2"/>
                        </a:rPr>
                        <a:t>R</a:t>
                      </a:r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en-US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</a:t>
                      </a:r>
                      <a:r>
                        <a:rPr lang="en-US" sz="700">
                          <a:effectLst/>
                        </a:rPr>
                        <a:t>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33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5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2676</TotalTime>
  <Words>3047</Words>
  <Application>Microsoft Office PowerPoint</Application>
  <PresentationFormat>On-screen Show (4:3)</PresentationFormat>
  <Paragraphs>719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Notre Dame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Crawford</dc:creator>
  <cp:lastModifiedBy>Aubrey Doll</cp:lastModifiedBy>
  <cp:revision>126</cp:revision>
  <dcterms:created xsi:type="dcterms:W3CDTF">2013-01-18T16:37:59Z</dcterms:created>
  <dcterms:modified xsi:type="dcterms:W3CDTF">2016-06-14T12:32:36Z</dcterms:modified>
</cp:coreProperties>
</file>